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62" r:id="rId3"/>
    <p:sldId id="265" r:id="rId4"/>
    <p:sldId id="266" r:id="rId5"/>
    <p:sldId id="263" r:id="rId6"/>
    <p:sldId id="264" r:id="rId7"/>
    <p:sldId id="267" r:id="rId8"/>
    <p:sldId id="26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960390A3-429A-48DE-9994-1F723E07ED24}"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9458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60390A3-429A-48DE-9994-1F723E07ED24}" type="slidenum">
              <a:rPr lang="en-IN" smtClean="0"/>
              <a:t>‹#›</a:t>
            </a:fld>
            <a:endParaRPr lang="en-IN"/>
          </a:p>
        </p:txBody>
      </p:sp>
    </p:spTree>
    <p:extLst>
      <p:ext uri="{BB962C8B-B14F-4D97-AF65-F5344CB8AC3E}">
        <p14:creationId xmlns:p14="http://schemas.microsoft.com/office/powerpoint/2010/main" val="429535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60390A3-429A-48DE-9994-1F723E07ED24}"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9205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8FC766-3641-4C2C-A2F9-1CB1D3DF9E7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60390A3-429A-48DE-9994-1F723E07ED24}" type="slidenum">
              <a:rPr lang="en-IN" smtClean="0"/>
              <a:t>‹#›</a:t>
            </a:fld>
            <a:endParaRPr lang="en-IN"/>
          </a:p>
        </p:txBody>
      </p:sp>
    </p:spTree>
    <p:extLst>
      <p:ext uri="{BB962C8B-B14F-4D97-AF65-F5344CB8AC3E}">
        <p14:creationId xmlns:p14="http://schemas.microsoft.com/office/powerpoint/2010/main" val="481554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8FC766-3641-4C2C-A2F9-1CB1D3DF9E72}" type="datetimeFigureOut">
              <a:rPr lang="en-IN" smtClean="0"/>
              <a:t>20-07-2022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60390A3-429A-48DE-9994-1F723E07ED24}"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7326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8FC766-3641-4C2C-A2F9-1CB1D3DF9E72}" type="datetimeFigureOut">
              <a:rPr lang="en-IN" smtClean="0"/>
              <a:t>20-07-2022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60390A3-429A-48DE-9994-1F723E07ED24}"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2121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FC766-3641-4C2C-A2F9-1CB1D3DF9E72}" type="datetimeFigureOut">
              <a:rPr lang="en-IN" smtClean="0"/>
              <a:t>20-07-2022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60390A3-429A-48DE-9994-1F723E07ED24}" type="slidenum">
              <a:rPr lang="en-IN" smtClean="0"/>
              <a:t>‹#›</a:t>
            </a:fld>
            <a:endParaRPr lang="en-IN"/>
          </a:p>
        </p:txBody>
      </p:sp>
    </p:spTree>
    <p:extLst>
      <p:ext uri="{BB962C8B-B14F-4D97-AF65-F5344CB8AC3E}">
        <p14:creationId xmlns:p14="http://schemas.microsoft.com/office/powerpoint/2010/main" val="2757989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8FC766-3641-4C2C-A2F9-1CB1D3DF9E7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60390A3-429A-48DE-9994-1F723E07ED24}"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2062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8FC766-3641-4C2C-A2F9-1CB1D3DF9E7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60390A3-429A-48DE-9994-1F723E07ED24}" type="slidenum">
              <a:rPr lang="en-IN" smtClean="0"/>
              <a:t>‹#›</a:t>
            </a:fld>
            <a:endParaRPr lang="en-IN"/>
          </a:p>
        </p:txBody>
      </p:sp>
    </p:spTree>
    <p:extLst>
      <p:ext uri="{BB962C8B-B14F-4D97-AF65-F5344CB8AC3E}">
        <p14:creationId xmlns:p14="http://schemas.microsoft.com/office/powerpoint/2010/main" val="1810275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8FC766-3641-4C2C-A2F9-1CB1D3DF9E72}" type="datetimeFigureOut">
              <a:rPr lang="en-IN" smtClean="0"/>
              <a:t>20-07-2022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60390A3-429A-48DE-9994-1F723E07ED24}" type="slidenum">
              <a:rPr lang="en-IN" smtClean="0"/>
              <a:t>‹#›</a:t>
            </a:fld>
            <a:endParaRPr lang="en-IN"/>
          </a:p>
        </p:txBody>
      </p:sp>
    </p:spTree>
    <p:extLst>
      <p:ext uri="{BB962C8B-B14F-4D97-AF65-F5344CB8AC3E}">
        <p14:creationId xmlns:p14="http://schemas.microsoft.com/office/powerpoint/2010/main" val="3272134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60390A3-429A-48DE-9994-1F723E07ED24}"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270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60390A3-429A-48DE-9994-1F723E07ED24}"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1940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60390A3-429A-48DE-9994-1F723E07ED24}" type="slidenum">
              <a:rPr lang="en-IN" smtClean="0"/>
              <a:t>‹#›</a:t>
            </a:fld>
            <a:endParaRPr lang="en-IN"/>
          </a:p>
        </p:txBody>
      </p:sp>
    </p:spTree>
    <p:extLst>
      <p:ext uri="{BB962C8B-B14F-4D97-AF65-F5344CB8AC3E}">
        <p14:creationId xmlns:p14="http://schemas.microsoft.com/office/powerpoint/2010/main" val="1916445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60390A3-429A-48DE-9994-1F723E07ED24}"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5917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60390A3-429A-48DE-9994-1F723E07ED24}"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7593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60390A3-429A-48DE-9994-1F723E07ED24}"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9153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8FC766-3641-4C2C-A2F9-1CB1D3DF9E72}" type="datetimeFigureOut">
              <a:rPr lang="en-IN" smtClean="0"/>
              <a:t>20-07-2022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60390A3-429A-48DE-9994-1F723E07ED24}"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756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D8FC766-3641-4C2C-A2F9-1CB1D3DF9E72}" type="datetimeFigureOut">
              <a:rPr lang="en-IN" smtClean="0"/>
              <a:t>20-07-2022</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60390A3-429A-48DE-9994-1F723E07ED24}" type="slidenum">
              <a:rPr lang="en-IN" smtClean="0"/>
              <a:t>‹#›</a:t>
            </a:fld>
            <a:endParaRPr lang="en-IN"/>
          </a:p>
        </p:txBody>
      </p:sp>
    </p:spTree>
    <p:extLst>
      <p:ext uri="{BB962C8B-B14F-4D97-AF65-F5344CB8AC3E}">
        <p14:creationId xmlns:p14="http://schemas.microsoft.com/office/powerpoint/2010/main" val="2615867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formpl.us/blog/open-ended-questions"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7A1D-E5B7-F4BB-8784-B377AB6A6BD4}"/>
              </a:ext>
            </a:extLst>
          </p:cNvPr>
          <p:cNvSpPr>
            <a:spLocks noGrp="1"/>
          </p:cNvSpPr>
          <p:nvPr>
            <p:ph type="ctrTitle"/>
          </p:nvPr>
        </p:nvSpPr>
        <p:spPr/>
        <p:txBody>
          <a:bodyPr/>
          <a:lstStyle/>
          <a:p>
            <a:r>
              <a:rPr lang="en-US" dirty="0"/>
              <a:t>QUESTIONAIRE</a:t>
            </a:r>
            <a:endParaRPr lang="en-IN" dirty="0"/>
          </a:p>
        </p:txBody>
      </p:sp>
      <p:sp>
        <p:nvSpPr>
          <p:cNvPr id="3" name="Subtitle 2">
            <a:extLst>
              <a:ext uri="{FF2B5EF4-FFF2-40B4-BE49-F238E27FC236}">
                <a16:creationId xmlns:a16="http://schemas.microsoft.com/office/drawing/2014/main" id="{3BD1EBA4-617F-6581-243B-06ACA629F6CF}"/>
              </a:ext>
            </a:extLst>
          </p:cNvPr>
          <p:cNvSpPr>
            <a:spLocks noGrp="1"/>
          </p:cNvSpPr>
          <p:nvPr>
            <p:ph type="subTitle" idx="1"/>
          </p:nvPr>
        </p:nvSpPr>
        <p:spPr/>
        <p:txBody>
          <a:bodyPr/>
          <a:lstStyle/>
          <a:p>
            <a:r>
              <a:rPr lang="en-US" dirty="0"/>
              <a:t>IN FIELD WORK</a:t>
            </a:r>
            <a:endParaRPr lang="en-IN" dirty="0"/>
          </a:p>
        </p:txBody>
      </p:sp>
    </p:spTree>
    <p:extLst>
      <p:ext uri="{BB962C8B-B14F-4D97-AF65-F5344CB8AC3E}">
        <p14:creationId xmlns:p14="http://schemas.microsoft.com/office/powerpoint/2010/main" val="4224068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B76B3A-6DE4-F320-625A-65E7B4904F19}"/>
              </a:ext>
            </a:extLst>
          </p:cNvPr>
          <p:cNvSpPr txBox="1"/>
          <p:nvPr/>
        </p:nvSpPr>
        <p:spPr>
          <a:xfrm>
            <a:off x="2025748" y="1448972"/>
            <a:ext cx="7121768" cy="3785652"/>
          </a:xfrm>
          <a:prstGeom prst="rect">
            <a:avLst/>
          </a:prstGeom>
          <a:noFill/>
        </p:spPr>
        <p:txBody>
          <a:bodyPr wrap="square">
            <a:spAutoFit/>
          </a:bodyPr>
          <a:lstStyle/>
          <a:p>
            <a:pPr algn="l"/>
            <a:r>
              <a:rPr lang="en-US" sz="2000" b="1" i="0" dirty="0">
                <a:solidFill>
                  <a:srgbClr val="000000"/>
                </a:solidFill>
                <a:effectLst/>
                <a:latin typeface="Quicksand"/>
              </a:rPr>
              <a:t>What is a Questionnaire? </a:t>
            </a:r>
            <a:endParaRPr lang="en-US" sz="2000" b="1" i="0" dirty="0">
              <a:effectLst/>
              <a:latin typeface="Quicksand"/>
            </a:endParaRPr>
          </a:p>
          <a:p>
            <a:pPr algn="l"/>
            <a:r>
              <a:rPr lang="en-US" sz="2000" b="1" i="0" dirty="0">
                <a:solidFill>
                  <a:srgbClr val="000000"/>
                </a:solidFill>
                <a:effectLst/>
                <a:latin typeface="Quicksand"/>
              </a:rPr>
              <a:t>A questionnaire is a </a:t>
            </a:r>
            <a:r>
              <a:rPr lang="en-US" sz="2000" b="1" dirty="0">
                <a:solidFill>
                  <a:srgbClr val="1155CC"/>
                </a:solidFill>
                <a:latin typeface="Quicksand"/>
              </a:rPr>
              <a:t>research tool </a:t>
            </a:r>
            <a:r>
              <a:rPr lang="en-US" sz="2000" b="1" i="0" dirty="0">
                <a:solidFill>
                  <a:srgbClr val="000000"/>
                </a:solidFill>
                <a:effectLst/>
                <a:latin typeface="Quicksand"/>
              </a:rPr>
              <a:t>that contains a list of questions requiring responses from a predefined group of people. It is used to collect relevant information that can help you arrive at definite results during research. </a:t>
            </a:r>
            <a:endParaRPr lang="en-US" sz="2000" b="1" i="0" dirty="0">
              <a:effectLst/>
              <a:latin typeface="Quicksand"/>
            </a:endParaRPr>
          </a:p>
          <a:p>
            <a:pPr algn="l"/>
            <a:r>
              <a:rPr lang="en-US" sz="2000" b="1" i="0" dirty="0">
                <a:solidFill>
                  <a:srgbClr val="000000"/>
                </a:solidFill>
                <a:effectLst/>
                <a:latin typeface="Quicksand"/>
              </a:rPr>
              <a:t>Questionnaires are used to collect both </a:t>
            </a:r>
            <a:r>
              <a:rPr lang="en-US" sz="2000" b="1" i="0" dirty="0">
                <a:solidFill>
                  <a:srgbClr val="1155CC"/>
                </a:solidFill>
                <a:effectLst/>
                <a:latin typeface="Quicksand"/>
              </a:rPr>
              <a:t>quantitative and qualitative da</a:t>
            </a:r>
            <a:r>
              <a:rPr lang="en-US" sz="2000" b="1" dirty="0">
                <a:solidFill>
                  <a:srgbClr val="1155CC"/>
                </a:solidFill>
                <a:latin typeface="Quicksand"/>
              </a:rPr>
              <a:t>ta</a:t>
            </a:r>
            <a:r>
              <a:rPr lang="en-US" sz="2000" b="1" i="0" dirty="0">
                <a:solidFill>
                  <a:srgbClr val="000000"/>
                </a:solidFill>
                <a:effectLst/>
                <a:latin typeface="Quicksand"/>
              </a:rPr>
              <a:t> from respondents. It combines different question types like close-ended and open-ended questions that allow you to extract large volumes of data from respondents, even when the researcher isn’t available to coordinate data-collection firsthand. </a:t>
            </a:r>
            <a:endParaRPr lang="en-US" sz="2000" b="1" i="0" dirty="0">
              <a:effectLst/>
              <a:latin typeface="Quicksand"/>
            </a:endParaRPr>
          </a:p>
          <a:p>
            <a:pPr algn="ctr"/>
            <a:r>
              <a:rPr lang="en-US" sz="2000" b="1" i="0" dirty="0">
                <a:solidFill>
                  <a:srgbClr val="000000"/>
                </a:solidFill>
                <a:effectLst/>
                <a:latin typeface="Quicksand"/>
              </a:rPr>
              <a:t>﻿﻿</a:t>
            </a:r>
            <a:endParaRPr lang="en-US" sz="2000" b="1" i="0" dirty="0">
              <a:effectLst/>
              <a:latin typeface="Quicksand"/>
            </a:endParaRPr>
          </a:p>
        </p:txBody>
      </p:sp>
    </p:spTree>
    <p:extLst>
      <p:ext uri="{BB962C8B-B14F-4D97-AF65-F5344CB8AC3E}">
        <p14:creationId xmlns:p14="http://schemas.microsoft.com/office/powerpoint/2010/main" val="1230536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CDEEC6-6F19-3500-36B6-8887B2F9356C}"/>
              </a:ext>
            </a:extLst>
          </p:cNvPr>
          <p:cNvSpPr txBox="1"/>
          <p:nvPr/>
        </p:nvSpPr>
        <p:spPr>
          <a:xfrm>
            <a:off x="2138289" y="956603"/>
            <a:ext cx="7009227" cy="5078313"/>
          </a:xfrm>
          <a:prstGeom prst="rect">
            <a:avLst/>
          </a:prstGeom>
          <a:noFill/>
        </p:spPr>
        <p:txBody>
          <a:bodyPr wrap="square">
            <a:spAutoFit/>
          </a:bodyPr>
          <a:lstStyle/>
          <a:p>
            <a:pPr algn="just"/>
            <a:r>
              <a:rPr lang="en-US" b="1" i="0" dirty="0">
                <a:solidFill>
                  <a:srgbClr val="212529"/>
                </a:solidFill>
                <a:effectLst/>
                <a:latin typeface="Helvetica" panose="020B0604020202020204" pitchFamily="34" charset="0"/>
              </a:rPr>
              <a:t>Computer questionnaire</a:t>
            </a:r>
            <a:r>
              <a:rPr lang="en-US" b="0" i="0" dirty="0">
                <a:solidFill>
                  <a:srgbClr val="212529"/>
                </a:solidFill>
                <a:effectLst/>
                <a:latin typeface="Helvetica" panose="020B0604020202020204" pitchFamily="34" charset="0"/>
              </a:rPr>
              <a:t>. Respondents are asked to answer the questionnaire which is sent by mail. The advantages of the computer questionnaires include their inexpensive price, time-efficiency, and respondents do not feel pressured, therefore can answer when they have time, giving more accurate answers. However, the main shortcoming of the mail questionnaires is that sometimes respondents do not bother answering them and they can just ignore the questionnaire.</a:t>
            </a:r>
          </a:p>
          <a:p>
            <a:pPr algn="just"/>
            <a:r>
              <a:rPr lang="en-US" b="1" i="0" dirty="0">
                <a:solidFill>
                  <a:srgbClr val="212529"/>
                </a:solidFill>
                <a:effectLst/>
                <a:latin typeface="Helvetica" panose="020B0604020202020204" pitchFamily="34" charset="0"/>
              </a:rPr>
              <a:t>Telephone questionnaire</a:t>
            </a:r>
            <a:r>
              <a:rPr lang="en-US" b="0" i="1" dirty="0">
                <a:solidFill>
                  <a:srgbClr val="212529"/>
                </a:solidFill>
                <a:effectLst/>
                <a:latin typeface="Helvetica" panose="020B0604020202020204" pitchFamily="34" charset="0"/>
              </a:rPr>
              <a:t>.</a:t>
            </a:r>
            <a:r>
              <a:rPr lang="en-US" b="0" i="0" dirty="0">
                <a:solidFill>
                  <a:srgbClr val="212529"/>
                </a:solidFill>
                <a:effectLst/>
                <a:latin typeface="Helvetica" panose="020B0604020202020204" pitchFamily="34" charset="0"/>
              </a:rPr>
              <a:t> Researcher may choose to call potential respondents with the aim of getting them to answer the questionnaire. The advantage of the telephone questionnaire is that, it can be completed during the short amount of time. The main disadvantage of the phone questionnaire is that it is expensive most of the time. Moreover, most people do not feel comfortable to answer many questions asked through the phone and it is difficult to get sample group to answer questionnaire over the phone.</a:t>
            </a:r>
          </a:p>
          <a:p>
            <a:br>
              <a:rPr lang="en-US" dirty="0"/>
            </a:br>
            <a:endParaRPr lang="en-IN" dirty="0"/>
          </a:p>
        </p:txBody>
      </p:sp>
    </p:spTree>
    <p:extLst>
      <p:ext uri="{BB962C8B-B14F-4D97-AF65-F5344CB8AC3E}">
        <p14:creationId xmlns:p14="http://schemas.microsoft.com/office/powerpoint/2010/main" val="1986419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9653A7-B82D-66F6-0ABE-E89C4AC82D6E}"/>
              </a:ext>
            </a:extLst>
          </p:cNvPr>
          <p:cNvSpPr txBox="1"/>
          <p:nvPr/>
        </p:nvSpPr>
        <p:spPr>
          <a:xfrm>
            <a:off x="3049172" y="886327"/>
            <a:ext cx="6098344" cy="5078313"/>
          </a:xfrm>
          <a:prstGeom prst="rect">
            <a:avLst/>
          </a:prstGeom>
          <a:noFill/>
        </p:spPr>
        <p:txBody>
          <a:bodyPr wrap="square">
            <a:spAutoFit/>
          </a:bodyPr>
          <a:lstStyle/>
          <a:p>
            <a:pPr algn="just"/>
            <a:r>
              <a:rPr lang="en-US" b="1" i="0" dirty="0">
                <a:solidFill>
                  <a:srgbClr val="212529"/>
                </a:solidFill>
                <a:effectLst/>
                <a:latin typeface="Helvetica" panose="020B0604020202020204" pitchFamily="34" charset="0"/>
              </a:rPr>
              <a:t>In-house survey</a:t>
            </a:r>
            <a:r>
              <a:rPr lang="en-US" b="0" i="1" dirty="0">
                <a:solidFill>
                  <a:srgbClr val="212529"/>
                </a:solidFill>
                <a:effectLst/>
                <a:latin typeface="Helvetica" panose="020B0604020202020204" pitchFamily="34" charset="0"/>
              </a:rPr>
              <a:t>.</a:t>
            </a:r>
            <a:r>
              <a:rPr lang="en-US" b="0" i="0" dirty="0">
                <a:solidFill>
                  <a:srgbClr val="212529"/>
                </a:solidFill>
                <a:effectLst/>
                <a:latin typeface="Helvetica" panose="020B0604020202020204" pitchFamily="34" charset="0"/>
              </a:rPr>
              <a:t> This type of questionnaire involves the researcher visiting respondents in their houses or workplaces. The advantage of in-house survey is that more focus towards the questions can be gained from respondents. However, in-house surveys also have a range of disadvantages which include being time consuming, more expensive and respondents may not wish to have the researcher in their houses or workplaces for various reasons.</a:t>
            </a:r>
          </a:p>
          <a:p>
            <a:pPr algn="just"/>
            <a:r>
              <a:rPr lang="en-US" b="1" i="0" dirty="0">
                <a:solidFill>
                  <a:srgbClr val="212529"/>
                </a:solidFill>
                <a:effectLst/>
                <a:latin typeface="Helvetica" panose="020B0604020202020204" pitchFamily="34" charset="0"/>
              </a:rPr>
              <a:t>Mail Questionnaire</a:t>
            </a:r>
            <a:r>
              <a:rPr lang="en-US" b="0" i="0" dirty="0">
                <a:solidFill>
                  <a:srgbClr val="212529"/>
                </a:solidFill>
                <a:effectLst/>
                <a:latin typeface="Helvetica" panose="020B0604020202020204" pitchFamily="34" charset="0"/>
              </a:rPr>
              <a:t>. This sort of questionnaires involve the researcher to send the questionnaire list to respondents through post, often attaching pre-paid envelope. Mail questionnaires have an advantage of providing more accurate answer, because respondents can answer the questionnaire in their spare time. The disadvantages associated with mail questionnaires include them being expensive, time consuming and sometimes they end up in the bin put by respondents.</a:t>
            </a:r>
          </a:p>
        </p:txBody>
      </p:sp>
    </p:spTree>
    <p:extLst>
      <p:ext uri="{BB962C8B-B14F-4D97-AF65-F5344CB8AC3E}">
        <p14:creationId xmlns:p14="http://schemas.microsoft.com/office/powerpoint/2010/main" val="2831649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1A521D-EE41-03CC-C52E-61A28D401541}"/>
              </a:ext>
            </a:extLst>
          </p:cNvPr>
          <p:cNvSpPr txBox="1"/>
          <p:nvPr/>
        </p:nvSpPr>
        <p:spPr>
          <a:xfrm>
            <a:off x="1645920" y="886265"/>
            <a:ext cx="7501596" cy="4988622"/>
          </a:xfrm>
          <a:prstGeom prst="rect">
            <a:avLst/>
          </a:prstGeom>
          <a:noFill/>
        </p:spPr>
        <p:txBody>
          <a:bodyPr wrap="square">
            <a:spAutoFit/>
          </a:bodyPr>
          <a:lstStyle/>
          <a:p>
            <a:pPr algn="l"/>
            <a:r>
              <a:rPr lang="en-US" sz="2000" b="1" i="0" u="sng" dirty="0">
                <a:solidFill>
                  <a:srgbClr val="000000"/>
                </a:solidFill>
                <a:effectLst/>
                <a:latin typeface="Quicksand"/>
              </a:rPr>
              <a:t>Types of Questions for Any Questionnaire</a:t>
            </a:r>
            <a:r>
              <a:rPr lang="en-US" sz="2000" b="1" i="0" dirty="0">
                <a:solidFill>
                  <a:srgbClr val="000000"/>
                </a:solidFill>
                <a:effectLst/>
                <a:latin typeface="Quicksand"/>
              </a:rPr>
              <a:t> </a:t>
            </a:r>
            <a:endParaRPr lang="en-US" sz="2000" b="1" i="0" dirty="0">
              <a:effectLst/>
              <a:latin typeface="Quicksand"/>
            </a:endParaRPr>
          </a:p>
          <a:p>
            <a:pPr algn="l"/>
            <a:r>
              <a:rPr lang="en-US" sz="2000" b="1" i="0" u="sng" dirty="0">
                <a:effectLst/>
                <a:latin typeface="Quicksand"/>
              </a:rPr>
              <a:t>Open-Ended Questions</a:t>
            </a:r>
            <a:endParaRPr lang="en-US" sz="2000" b="1" i="0" dirty="0">
              <a:effectLst/>
              <a:latin typeface="Quicksand"/>
            </a:endParaRPr>
          </a:p>
          <a:p>
            <a:pPr algn="l"/>
            <a:r>
              <a:rPr lang="en-US" sz="2000" b="1" i="0" dirty="0">
                <a:solidFill>
                  <a:srgbClr val="000000"/>
                </a:solidFill>
                <a:effectLst/>
                <a:latin typeface="Quicksand"/>
              </a:rPr>
              <a:t>An </a:t>
            </a:r>
            <a:r>
              <a:rPr lang="en-US" sz="2000" b="1" dirty="0">
                <a:solidFill>
                  <a:srgbClr val="1155CC"/>
                </a:solidFill>
                <a:latin typeface="Quicksand"/>
              </a:rPr>
              <a:t>open ended question</a:t>
            </a:r>
            <a:r>
              <a:rPr lang="en-US" sz="2000" b="1" i="0" u="none" strike="noStrike" dirty="0">
                <a:solidFill>
                  <a:srgbClr val="1155CC"/>
                </a:solidFill>
                <a:effectLst/>
                <a:latin typeface="Quicksand"/>
                <a:hlinkClick r:id="rId2"/>
              </a:rPr>
              <a:t> </a:t>
            </a:r>
            <a:r>
              <a:rPr lang="en-US" sz="2000" b="1" i="0" dirty="0">
                <a:solidFill>
                  <a:srgbClr val="000000"/>
                </a:solidFill>
                <a:effectLst/>
                <a:latin typeface="Quicksand"/>
              </a:rPr>
              <a:t>is a type of research question that does not restrict respondents to a set of predetermined answers. Rather, respondents are allowed to fully articulate their thoughts, opinions, and experiences as long-form and short-form answers including paragraphs, essays, or just a few sentences. </a:t>
            </a:r>
            <a:endParaRPr lang="en-US" sz="2000" b="1" i="0" dirty="0">
              <a:effectLst/>
              <a:latin typeface="Quicksand"/>
            </a:endParaRPr>
          </a:p>
          <a:p>
            <a:pPr algn="l"/>
            <a:r>
              <a:rPr lang="en-US" sz="2000" b="1" i="0" dirty="0">
                <a:solidFill>
                  <a:srgbClr val="000000"/>
                </a:solidFill>
                <a:effectLst/>
                <a:latin typeface="Quicksand"/>
              </a:rPr>
              <a:t>They are also known as free-form survey questions because they do not restrict the respondents to a small pool of possible answer-options. Open-ended questions encourage the research participants to freely communicate what they know and how they feel about the subject matter. </a:t>
            </a:r>
            <a:endParaRPr lang="en-US" sz="2000" b="1" i="0" dirty="0">
              <a:effectLst/>
              <a:latin typeface="Quicksand"/>
            </a:endParaRPr>
          </a:p>
          <a:p>
            <a:pPr algn="l"/>
            <a:r>
              <a:rPr lang="en-US" sz="2000" b="1" i="0" dirty="0">
                <a:solidFill>
                  <a:srgbClr val="000000"/>
                </a:solidFill>
                <a:effectLst/>
                <a:latin typeface="Quicksand"/>
              </a:rPr>
              <a:t>Use open-ended questions in your questionnaire when you want to collect qualitative responses for your research. They also provide better context for the research data by helping you to see things from a respondent's point of view. </a:t>
            </a:r>
            <a:endParaRPr lang="en-US" sz="2000" b="1" i="0" dirty="0">
              <a:effectLst/>
              <a:latin typeface="Quicksand"/>
            </a:endParaRPr>
          </a:p>
        </p:txBody>
      </p:sp>
    </p:spTree>
    <p:extLst>
      <p:ext uri="{BB962C8B-B14F-4D97-AF65-F5344CB8AC3E}">
        <p14:creationId xmlns:p14="http://schemas.microsoft.com/office/powerpoint/2010/main" val="4217276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25A277-1FD2-F962-DB70-2475224CFA89}"/>
              </a:ext>
            </a:extLst>
          </p:cNvPr>
          <p:cNvSpPr txBox="1"/>
          <p:nvPr/>
        </p:nvSpPr>
        <p:spPr>
          <a:xfrm>
            <a:off x="1659988" y="1336431"/>
            <a:ext cx="7487528" cy="3477875"/>
          </a:xfrm>
          <a:prstGeom prst="rect">
            <a:avLst/>
          </a:prstGeom>
          <a:noFill/>
        </p:spPr>
        <p:txBody>
          <a:bodyPr wrap="square">
            <a:spAutoFit/>
          </a:bodyPr>
          <a:lstStyle/>
          <a:p>
            <a:pPr algn="l"/>
            <a:r>
              <a:rPr lang="en-US" sz="2000" b="1" i="0" u="sng" dirty="0">
                <a:solidFill>
                  <a:srgbClr val="000000"/>
                </a:solidFill>
                <a:effectLst/>
                <a:latin typeface="Quicksand"/>
              </a:rPr>
              <a:t>2. Close Ended Questions</a:t>
            </a:r>
            <a:endParaRPr lang="en-US" sz="2000" b="1" i="0" dirty="0">
              <a:effectLst/>
              <a:latin typeface="Quicksand"/>
            </a:endParaRPr>
          </a:p>
          <a:p>
            <a:pPr algn="l"/>
            <a:r>
              <a:rPr lang="en-US" sz="2000" b="1" i="0" dirty="0">
                <a:solidFill>
                  <a:srgbClr val="000000"/>
                </a:solidFill>
                <a:effectLst/>
                <a:latin typeface="Quicksand"/>
              </a:rPr>
              <a:t>A</a:t>
            </a:r>
            <a:r>
              <a:rPr lang="en-US" sz="2000" b="1" dirty="0">
                <a:solidFill>
                  <a:srgbClr val="1155CC"/>
                </a:solidFill>
                <a:latin typeface="Quicksand"/>
              </a:rPr>
              <a:t> It</a:t>
            </a:r>
            <a:r>
              <a:rPr lang="en-US" sz="2000" b="1" i="0" dirty="0">
                <a:solidFill>
                  <a:srgbClr val="000000"/>
                </a:solidFill>
                <a:effectLst/>
                <a:latin typeface="Quicksand"/>
              </a:rPr>
              <a:t> is one that limits possible responses to options like Yes/No, True/False, and the likes. It comes with pre-selected answer options and requires the respondent to choose one of the options that closely resonates with her thoughts, opinion, or knowledge. </a:t>
            </a:r>
          </a:p>
          <a:p>
            <a:pPr algn="l"/>
            <a:endParaRPr lang="en-US" sz="2000" b="1" i="0" dirty="0">
              <a:effectLst/>
              <a:latin typeface="Quicksand"/>
            </a:endParaRPr>
          </a:p>
          <a:p>
            <a:pPr algn="l"/>
            <a:r>
              <a:rPr lang="en-US" sz="2000" b="1" i="0" dirty="0">
                <a:solidFill>
                  <a:srgbClr val="000000"/>
                </a:solidFill>
                <a:effectLst/>
                <a:latin typeface="Quicksand"/>
              </a:rPr>
              <a:t>Close-ended questions are best used in </a:t>
            </a:r>
            <a:r>
              <a:rPr lang="en-US" sz="2000" b="1" i="0" dirty="0">
                <a:solidFill>
                  <a:srgbClr val="1155CC"/>
                </a:solidFill>
                <a:effectLst/>
                <a:latin typeface="Quicksand"/>
              </a:rPr>
              <a:t>quantitative research</a:t>
            </a:r>
            <a:r>
              <a:rPr lang="en-US" sz="2000" b="1" i="0" dirty="0">
                <a:solidFill>
                  <a:srgbClr val="000000"/>
                </a:solidFill>
                <a:effectLst/>
                <a:latin typeface="Quicksand"/>
              </a:rPr>
              <a:t> because they allow you to collect statistical information from respondents. If you want to gather a large amount of data that can be analyzed quickly, then asking close-ended questions is your best bet. </a:t>
            </a:r>
            <a:endParaRPr lang="en-US" sz="2000" b="1" i="0" dirty="0">
              <a:effectLst/>
              <a:latin typeface="Quicksand"/>
            </a:endParaRPr>
          </a:p>
        </p:txBody>
      </p:sp>
    </p:spTree>
    <p:extLst>
      <p:ext uri="{BB962C8B-B14F-4D97-AF65-F5344CB8AC3E}">
        <p14:creationId xmlns:p14="http://schemas.microsoft.com/office/powerpoint/2010/main" val="2482658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177779-6C7E-EE15-2105-FB11717D65D7}"/>
              </a:ext>
            </a:extLst>
          </p:cNvPr>
          <p:cNvSpPr txBox="1"/>
          <p:nvPr/>
        </p:nvSpPr>
        <p:spPr>
          <a:xfrm>
            <a:off x="970671" y="844062"/>
            <a:ext cx="8176845" cy="4524315"/>
          </a:xfrm>
          <a:prstGeom prst="rect">
            <a:avLst/>
          </a:prstGeom>
          <a:noFill/>
        </p:spPr>
        <p:txBody>
          <a:bodyPr wrap="square">
            <a:spAutoFit/>
          </a:bodyPr>
          <a:lstStyle/>
          <a:p>
            <a:pPr algn="just"/>
            <a:r>
              <a:rPr lang="en-US" b="1" i="0" dirty="0">
                <a:solidFill>
                  <a:srgbClr val="212529"/>
                </a:solidFill>
                <a:effectLst/>
                <a:latin typeface="Helvetica" panose="020B0604020202020204" pitchFamily="34" charset="0"/>
              </a:rPr>
              <a:t>Open question questionnaires</a:t>
            </a:r>
            <a:r>
              <a:rPr lang="en-US" b="0" i="0" dirty="0">
                <a:solidFill>
                  <a:srgbClr val="212529"/>
                </a:solidFill>
                <a:effectLst/>
                <a:latin typeface="Helvetica" panose="020B0604020202020204" pitchFamily="34" charset="0"/>
              </a:rPr>
              <a:t>. Open questions differ from other types of questions used in questionnaires in a way that open questions may produce unexpected results, which can make the research more original and valuable. However, it is difficult to analyze the results of the findings when the data is obtained through the questionnaire with open questions.</a:t>
            </a:r>
          </a:p>
          <a:p>
            <a:pPr algn="just"/>
            <a:r>
              <a:rPr lang="en-US" b="1" i="0" dirty="0">
                <a:solidFill>
                  <a:srgbClr val="212529"/>
                </a:solidFill>
                <a:effectLst/>
                <a:latin typeface="Helvetica" panose="020B0604020202020204" pitchFamily="34" charset="0"/>
              </a:rPr>
              <a:t>Multiple choice question</a:t>
            </a:r>
            <a:r>
              <a:rPr lang="en-US" b="0" i="0" dirty="0">
                <a:solidFill>
                  <a:srgbClr val="212529"/>
                </a:solidFill>
                <a:effectLst/>
                <a:latin typeface="Helvetica" panose="020B0604020202020204" pitchFamily="34" charset="0"/>
              </a:rPr>
              <a:t>s. Respondents are offered a set of answers they have to choose from. The downsize of questionnaire with multiple choice questions is that, if there are too many answers to choose from, it makes the questionnaire, confusing and boring, and discourages the respondent to answer the questionnaire.</a:t>
            </a:r>
          </a:p>
          <a:p>
            <a:pPr algn="just"/>
            <a:r>
              <a:rPr lang="en-US" b="1" i="0" dirty="0">
                <a:solidFill>
                  <a:srgbClr val="212529"/>
                </a:solidFill>
                <a:effectLst/>
                <a:latin typeface="Helvetica" panose="020B0604020202020204" pitchFamily="34" charset="0"/>
              </a:rPr>
              <a:t>Dichotomous Questions</a:t>
            </a:r>
            <a:r>
              <a:rPr lang="en-US" b="0" i="1" dirty="0">
                <a:solidFill>
                  <a:srgbClr val="212529"/>
                </a:solidFill>
                <a:effectLst/>
                <a:latin typeface="Helvetica" panose="020B0604020202020204" pitchFamily="34" charset="0"/>
              </a:rPr>
              <a:t>.</a:t>
            </a:r>
            <a:r>
              <a:rPr lang="en-US" b="0" i="0" dirty="0">
                <a:solidFill>
                  <a:srgbClr val="212529"/>
                </a:solidFill>
                <a:effectLst/>
                <a:latin typeface="Helvetica" panose="020B0604020202020204" pitchFamily="34" charset="0"/>
              </a:rPr>
              <a:t> Thes</a:t>
            </a:r>
            <a:r>
              <a:rPr lang="en-US" dirty="0">
                <a:solidFill>
                  <a:srgbClr val="212529"/>
                </a:solidFill>
                <a:latin typeface="Helvetica" panose="020B0604020202020204" pitchFamily="34" charset="0"/>
              </a:rPr>
              <a:t>e </a:t>
            </a:r>
            <a:r>
              <a:rPr lang="en-US" b="0" i="0" dirty="0">
                <a:solidFill>
                  <a:srgbClr val="212529"/>
                </a:solidFill>
                <a:effectLst/>
                <a:latin typeface="Helvetica" panose="020B0604020202020204" pitchFamily="34" charset="0"/>
              </a:rPr>
              <a:t>type of questions gives two options to respondents – yes or no, to choose from. It is the easiest form of questionnaire for the respondent in terms of responding it.</a:t>
            </a:r>
          </a:p>
          <a:p>
            <a:pPr algn="just"/>
            <a:r>
              <a:rPr lang="en-US" b="1" i="0" dirty="0">
                <a:solidFill>
                  <a:srgbClr val="212529"/>
                </a:solidFill>
                <a:effectLst/>
                <a:latin typeface="Helvetica" panose="020B0604020202020204" pitchFamily="34" charset="0"/>
              </a:rPr>
              <a:t>Scaling Questions</a:t>
            </a:r>
            <a:r>
              <a:rPr lang="en-US" b="0" i="0" dirty="0">
                <a:solidFill>
                  <a:srgbClr val="212529"/>
                </a:solidFill>
                <a:effectLst/>
                <a:latin typeface="Helvetica" panose="020B0604020202020204" pitchFamily="34" charset="0"/>
              </a:rPr>
              <a:t>. Also referred to as ranking questions, they present an option for respondents to rank the available answers to questions on the scale of given range of values.</a:t>
            </a:r>
          </a:p>
        </p:txBody>
      </p:sp>
    </p:spTree>
    <p:extLst>
      <p:ext uri="{BB962C8B-B14F-4D97-AF65-F5344CB8AC3E}">
        <p14:creationId xmlns:p14="http://schemas.microsoft.com/office/powerpoint/2010/main" val="2832615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E65B1A-BB11-DE63-D699-830B27656ECC}"/>
              </a:ext>
            </a:extLst>
          </p:cNvPr>
          <p:cNvSpPr txBox="1"/>
          <p:nvPr/>
        </p:nvSpPr>
        <p:spPr>
          <a:xfrm>
            <a:off x="1772529" y="1153551"/>
            <a:ext cx="6544993" cy="1323439"/>
          </a:xfrm>
          <a:prstGeom prst="rect">
            <a:avLst/>
          </a:prstGeom>
          <a:noFill/>
        </p:spPr>
        <p:txBody>
          <a:bodyPr wrap="square">
            <a:spAutoFit/>
          </a:bodyPr>
          <a:lstStyle/>
          <a:p>
            <a:pPr algn="l"/>
            <a:r>
              <a:rPr lang="en-US" sz="2000" b="1" i="0" dirty="0">
                <a:solidFill>
                  <a:srgbClr val="111111"/>
                </a:solidFill>
                <a:effectLst/>
                <a:latin typeface="Roboto" panose="02000000000000000000" pitchFamily="2" charset="0"/>
              </a:rPr>
              <a:t>Hand Delivered Questionnaire: In this type, the researcher will have a close relationship with the respondents. Tough questions are explained by the researcher if the respondents want.</a:t>
            </a:r>
          </a:p>
        </p:txBody>
      </p:sp>
    </p:spTree>
    <p:extLst>
      <p:ext uri="{BB962C8B-B14F-4D97-AF65-F5344CB8AC3E}">
        <p14:creationId xmlns:p14="http://schemas.microsoft.com/office/powerpoint/2010/main" val="37824181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19</TotalTime>
  <Words>864</Words>
  <Application>Microsoft Office PowerPoint</Application>
  <PresentationFormat>Widescreen</PresentationFormat>
  <Paragraphs>25</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Garamond</vt:lpstr>
      <vt:lpstr>Helvetica</vt:lpstr>
      <vt:lpstr>Quicksand</vt:lpstr>
      <vt:lpstr>Roboto</vt:lpstr>
      <vt:lpstr>Organic</vt:lpstr>
      <vt:lpstr>QUESTIONAIRE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4</cp:revision>
  <dcterms:created xsi:type="dcterms:W3CDTF">2022-07-15T12:48:26Z</dcterms:created>
  <dcterms:modified xsi:type="dcterms:W3CDTF">2022-07-20T06:13:07Z</dcterms:modified>
</cp:coreProperties>
</file>